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1" r:id="rId7"/>
    <p:sldId id="260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0E705E-400C-4C2B-8C8A-B15D4134F4E5}" type="doc">
      <dgm:prSet loTypeId="urn:microsoft.com/office/officeart/2005/8/layout/process1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00E2DBB3-9A8B-4F79-B58F-3B7129988B36}">
      <dgm:prSet custT="1"/>
      <dgm:spPr/>
      <dgm:t>
        <a:bodyPr/>
        <a:lstStyle/>
        <a:p>
          <a:r>
            <a:rPr lang="en-US" sz="1600" dirty="0"/>
            <a:t>Katie </a:t>
          </a:r>
          <a:r>
            <a:rPr lang="en-US" sz="1600" dirty="0" err="1"/>
            <a:t>Meili</a:t>
          </a:r>
          <a:r>
            <a:rPr lang="en-US" sz="1600" dirty="0"/>
            <a:t>, an Olympic bronze and gold medalist in Rio, started swimming competitively at the age of eight and said that while getting your period during a competition can be painful — it doesn’t stop anyone from bringing their A-game. “It’s not an option to not compete. Like anything in life, when you get your period you just have to deal with it and move on.”</a:t>
          </a:r>
        </a:p>
      </dgm:t>
    </dgm:pt>
    <dgm:pt modelId="{21406C1C-1B37-4138-93E9-16695F7F8BB5}" type="parTrans" cxnId="{D2DB3128-86D7-47D2-BC64-B6215E293287}">
      <dgm:prSet/>
      <dgm:spPr/>
      <dgm:t>
        <a:bodyPr/>
        <a:lstStyle/>
        <a:p>
          <a:endParaRPr lang="en-US"/>
        </a:p>
      </dgm:t>
    </dgm:pt>
    <dgm:pt modelId="{F1D12D19-7E64-4675-979D-277441B728E2}" type="sibTrans" cxnId="{D2DB3128-86D7-47D2-BC64-B6215E293287}">
      <dgm:prSet/>
      <dgm:spPr/>
      <dgm:t>
        <a:bodyPr/>
        <a:lstStyle/>
        <a:p>
          <a:endParaRPr lang="en-US"/>
        </a:p>
      </dgm:t>
    </dgm:pt>
    <dgm:pt modelId="{4DAF7F73-1B25-4A46-82A9-F02DDEE32419}">
      <dgm:prSet custT="1"/>
      <dgm:spPr/>
      <dgm:t>
        <a:bodyPr/>
        <a:lstStyle/>
        <a:p>
          <a:r>
            <a:rPr lang="en-US" sz="1600" dirty="0"/>
            <a:t>Olympic gold medalist Kelsi Worrell: “Nothing is too embarrassing,” said Worrell, “we are so vulnerable with each other and so open, we’re there to help each other out.” Like, for instance, if someone has a visible tampon string. </a:t>
          </a:r>
          <a:br>
            <a:rPr lang="en-US" sz="1600" dirty="0"/>
          </a:br>
          <a:r>
            <a:rPr lang="en-US" sz="1600" dirty="0"/>
            <a:t>“There are definitely some moments every girl has, especially with the suit,” she said. “Sometimes there’s not much there to cover and you do have a tampon string showing.” That’s when teammates come in handy to do the important work of pointing out a stray string. “Sometimes you’ve just got to help a girl out,” said Worrell.</a:t>
          </a:r>
        </a:p>
      </dgm:t>
    </dgm:pt>
    <dgm:pt modelId="{941FB348-0E72-472B-9063-713DDBD614BA}" type="parTrans" cxnId="{4F5BB437-56D6-48E7-BF4B-CA6239A3ED17}">
      <dgm:prSet/>
      <dgm:spPr/>
      <dgm:t>
        <a:bodyPr/>
        <a:lstStyle/>
        <a:p>
          <a:endParaRPr lang="en-US"/>
        </a:p>
      </dgm:t>
    </dgm:pt>
    <dgm:pt modelId="{74772E17-1ECC-4847-8A86-DEB33D29BE8E}" type="sibTrans" cxnId="{4F5BB437-56D6-48E7-BF4B-CA6239A3ED17}">
      <dgm:prSet/>
      <dgm:spPr/>
      <dgm:t>
        <a:bodyPr/>
        <a:lstStyle/>
        <a:p>
          <a:endParaRPr lang="en-US"/>
        </a:p>
      </dgm:t>
    </dgm:pt>
    <dgm:pt modelId="{CAC534FA-2DD4-4A7B-93D5-CDF6D9A86D3C}">
      <dgm:prSet custT="1"/>
      <dgm:spPr/>
      <dgm:t>
        <a:bodyPr/>
        <a:lstStyle/>
        <a:p>
          <a:r>
            <a:rPr lang="en-US" sz="1800" dirty="0"/>
            <a:t>Catherine Vogt – the head coach of the U.S. women’s open water team in Rio: “I remember being 16 and wondering if someone would see the string coming out. I think it’s all about getting over the initial fear.”</a:t>
          </a:r>
        </a:p>
      </dgm:t>
    </dgm:pt>
    <dgm:pt modelId="{676C0304-13A3-4C90-A60C-071D642B8A08}" type="parTrans" cxnId="{45CA3AC0-5855-4F94-B77B-4269683F3AC1}">
      <dgm:prSet/>
      <dgm:spPr/>
      <dgm:t>
        <a:bodyPr/>
        <a:lstStyle/>
        <a:p>
          <a:endParaRPr lang="en-US"/>
        </a:p>
      </dgm:t>
    </dgm:pt>
    <dgm:pt modelId="{4C19ED68-276C-4404-8339-9D9BDC9ADC35}" type="sibTrans" cxnId="{45CA3AC0-5855-4F94-B77B-4269683F3AC1}">
      <dgm:prSet/>
      <dgm:spPr/>
      <dgm:t>
        <a:bodyPr/>
        <a:lstStyle/>
        <a:p>
          <a:endParaRPr lang="en-US"/>
        </a:p>
      </dgm:t>
    </dgm:pt>
    <dgm:pt modelId="{EF1E2050-8AE1-4A95-B1CD-7EA44CD3026C}" type="pres">
      <dgm:prSet presAssocID="{690E705E-400C-4C2B-8C8A-B15D4134F4E5}" presName="Name0" presStyleCnt="0">
        <dgm:presLayoutVars>
          <dgm:dir/>
          <dgm:resizeHandles val="exact"/>
        </dgm:presLayoutVars>
      </dgm:prSet>
      <dgm:spPr/>
    </dgm:pt>
    <dgm:pt modelId="{D69EC7A3-3D34-4B7F-B58D-95EB930E5C02}" type="pres">
      <dgm:prSet presAssocID="{00E2DBB3-9A8B-4F79-B58F-3B7129988B36}" presName="node" presStyleLbl="node1" presStyleIdx="0" presStyleCnt="3" custLinFactNeighborX="-33844" custLinFactNeighborY="-602">
        <dgm:presLayoutVars>
          <dgm:bulletEnabled val="1"/>
        </dgm:presLayoutVars>
      </dgm:prSet>
      <dgm:spPr/>
    </dgm:pt>
    <dgm:pt modelId="{33D1617B-922F-44BE-87AE-F9484D7C9661}" type="pres">
      <dgm:prSet presAssocID="{F1D12D19-7E64-4675-979D-277441B728E2}" presName="sibTrans" presStyleLbl="sibTrans2D1" presStyleIdx="0" presStyleCnt="2"/>
      <dgm:spPr/>
    </dgm:pt>
    <dgm:pt modelId="{8143AE21-552F-4B98-809D-26CA11454FC1}" type="pres">
      <dgm:prSet presAssocID="{F1D12D19-7E64-4675-979D-277441B728E2}" presName="connectorText" presStyleLbl="sibTrans2D1" presStyleIdx="0" presStyleCnt="2"/>
      <dgm:spPr/>
    </dgm:pt>
    <dgm:pt modelId="{889E19D6-E7A5-4C72-A14A-581C31D94967}" type="pres">
      <dgm:prSet presAssocID="{4DAF7F73-1B25-4A46-82A9-F02DDEE32419}" presName="node" presStyleLbl="node1" presStyleIdx="1" presStyleCnt="3" custScaleX="152375">
        <dgm:presLayoutVars>
          <dgm:bulletEnabled val="1"/>
        </dgm:presLayoutVars>
      </dgm:prSet>
      <dgm:spPr/>
    </dgm:pt>
    <dgm:pt modelId="{86CEACB4-844F-4FF7-A7C6-38D148F99D68}" type="pres">
      <dgm:prSet presAssocID="{74772E17-1ECC-4847-8A86-DEB33D29BE8E}" presName="sibTrans" presStyleLbl="sibTrans2D1" presStyleIdx="1" presStyleCnt="2"/>
      <dgm:spPr/>
    </dgm:pt>
    <dgm:pt modelId="{14889976-C062-4D68-A8E7-F44A536DB566}" type="pres">
      <dgm:prSet presAssocID="{74772E17-1ECC-4847-8A86-DEB33D29BE8E}" presName="connectorText" presStyleLbl="sibTrans2D1" presStyleIdx="1" presStyleCnt="2"/>
      <dgm:spPr/>
    </dgm:pt>
    <dgm:pt modelId="{8D92A979-F226-40E9-91AA-0FF699A90310}" type="pres">
      <dgm:prSet presAssocID="{CAC534FA-2DD4-4A7B-93D5-CDF6D9A86D3C}" presName="node" presStyleLbl="node1" presStyleIdx="2" presStyleCnt="3" custLinFactNeighborX="33294">
        <dgm:presLayoutVars>
          <dgm:bulletEnabled val="1"/>
        </dgm:presLayoutVars>
      </dgm:prSet>
      <dgm:spPr/>
    </dgm:pt>
  </dgm:ptLst>
  <dgm:cxnLst>
    <dgm:cxn modelId="{3FC0DD26-3904-4BBE-867B-4ECABEA200DF}" type="presOf" srcId="{690E705E-400C-4C2B-8C8A-B15D4134F4E5}" destId="{EF1E2050-8AE1-4A95-B1CD-7EA44CD3026C}" srcOrd="0" destOrd="0" presId="urn:microsoft.com/office/officeart/2005/8/layout/process1"/>
    <dgm:cxn modelId="{D2DB3128-86D7-47D2-BC64-B6215E293287}" srcId="{690E705E-400C-4C2B-8C8A-B15D4134F4E5}" destId="{00E2DBB3-9A8B-4F79-B58F-3B7129988B36}" srcOrd="0" destOrd="0" parTransId="{21406C1C-1B37-4138-93E9-16695F7F8BB5}" sibTransId="{F1D12D19-7E64-4675-979D-277441B728E2}"/>
    <dgm:cxn modelId="{2D7A232F-2C22-4149-8920-31D890245C6A}" type="presOf" srcId="{74772E17-1ECC-4847-8A86-DEB33D29BE8E}" destId="{14889976-C062-4D68-A8E7-F44A536DB566}" srcOrd="1" destOrd="0" presId="urn:microsoft.com/office/officeart/2005/8/layout/process1"/>
    <dgm:cxn modelId="{4F5BB437-56D6-48E7-BF4B-CA6239A3ED17}" srcId="{690E705E-400C-4C2B-8C8A-B15D4134F4E5}" destId="{4DAF7F73-1B25-4A46-82A9-F02DDEE32419}" srcOrd="1" destOrd="0" parTransId="{941FB348-0E72-472B-9063-713DDBD614BA}" sibTransId="{74772E17-1ECC-4847-8A86-DEB33D29BE8E}"/>
    <dgm:cxn modelId="{4E38C83E-A35F-4BF1-B998-3A942077A0A7}" type="presOf" srcId="{F1D12D19-7E64-4675-979D-277441B728E2}" destId="{33D1617B-922F-44BE-87AE-F9484D7C9661}" srcOrd="0" destOrd="0" presId="urn:microsoft.com/office/officeart/2005/8/layout/process1"/>
    <dgm:cxn modelId="{63736972-E2EE-4D69-A354-0883A1FA3BB7}" type="presOf" srcId="{F1D12D19-7E64-4675-979D-277441B728E2}" destId="{8143AE21-552F-4B98-809D-26CA11454FC1}" srcOrd="1" destOrd="0" presId="urn:microsoft.com/office/officeart/2005/8/layout/process1"/>
    <dgm:cxn modelId="{E0F2F9A1-69CF-4A90-BDAE-04986EFD8EE9}" type="presOf" srcId="{4DAF7F73-1B25-4A46-82A9-F02DDEE32419}" destId="{889E19D6-E7A5-4C72-A14A-581C31D94967}" srcOrd="0" destOrd="0" presId="urn:microsoft.com/office/officeart/2005/8/layout/process1"/>
    <dgm:cxn modelId="{73F49ABA-EEEB-4D9F-9030-94018EF6A0FD}" type="presOf" srcId="{CAC534FA-2DD4-4A7B-93D5-CDF6D9A86D3C}" destId="{8D92A979-F226-40E9-91AA-0FF699A90310}" srcOrd="0" destOrd="0" presId="urn:microsoft.com/office/officeart/2005/8/layout/process1"/>
    <dgm:cxn modelId="{45CA3AC0-5855-4F94-B77B-4269683F3AC1}" srcId="{690E705E-400C-4C2B-8C8A-B15D4134F4E5}" destId="{CAC534FA-2DD4-4A7B-93D5-CDF6D9A86D3C}" srcOrd="2" destOrd="0" parTransId="{676C0304-13A3-4C90-A60C-071D642B8A08}" sibTransId="{4C19ED68-276C-4404-8339-9D9BDC9ADC35}"/>
    <dgm:cxn modelId="{F1C2CBC3-F3BF-44DA-BA5C-E0F5982C51BD}" type="presOf" srcId="{00E2DBB3-9A8B-4F79-B58F-3B7129988B36}" destId="{D69EC7A3-3D34-4B7F-B58D-95EB930E5C02}" srcOrd="0" destOrd="0" presId="urn:microsoft.com/office/officeart/2005/8/layout/process1"/>
    <dgm:cxn modelId="{5A8C4DD9-EA53-4D96-9ACA-26A06128CF99}" type="presOf" srcId="{74772E17-1ECC-4847-8A86-DEB33D29BE8E}" destId="{86CEACB4-844F-4FF7-A7C6-38D148F99D68}" srcOrd="0" destOrd="0" presId="urn:microsoft.com/office/officeart/2005/8/layout/process1"/>
    <dgm:cxn modelId="{F7F36F4B-EA17-4C12-8779-CE471FB134AF}" type="presParOf" srcId="{EF1E2050-8AE1-4A95-B1CD-7EA44CD3026C}" destId="{D69EC7A3-3D34-4B7F-B58D-95EB930E5C02}" srcOrd="0" destOrd="0" presId="urn:microsoft.com/office/officeart/2005/8/layout/process1"/>
    <dgm:cxn modelId="{5ADF0969-44A6-4CB6-8046-F0F139BDB3CF}" type="presParOf" srcId="{EF1E2050-8AE1-4A95-B1CD-7EA44CD3026C}" destId="{33D1617B-922F-44BE-87AE-F9484D7C9661}" srcOrd="1" destOrd="0" presId="urn:microsoft.com/office/officeart/2005/8/layout/process1"/>
    <dgm:cxn modelId="{B7A6052B-57CB-4582-BC8F-C8E88225A9E6}" type="presParOf" srcId="{33D1617B-922F-44BE-87AE-F9484D7C9661}" destId="{8143AE21-552F-4B98-809D-26CA11454FC1}" srcOrd="0" destOrd="0" presId="urn:microsoft.com/office/officeart/2005/8/layout/process1"/>
    <dgm:cxn modelId="{22254B47-0E03-4976-9E8E-A206E80A15D6}" type="presParOf" srcId="{EF1E2050-8AE1-4A95-B1CD-7EA44CD3026C}" destId="{889E19D6-E7A5-4C72-A14A-581C31D94967}" srcOrd="2" destOrd="0" presId="urn:microsoft.com/office/officeart/2005/8/layout/process1"/>
    <dgm:cxn modelId="{98559787-7268-46B5-A9DD-8FC1DCDE1900}" type="presParOf" srcId="{EF1E2050-8AE1-4A95-B1CD-7EA44CD3026C}" destId="{86CEACB4-844F-4FF7-A7C6-38D148F99D68}" srcOrd="3" destOrd="0" presId="urn:microsoft.com/office/officeart/2005/8/layout/process1"/>
    <dgm:cxn modelId="{488BBC5D-74AB-4D0C-932A-61524643AA3F}" type="presParOf" srcId="{86CEACB4-844F-4FF7-A7C6-38D148F99D68}" destId="{14889976-C062-4D68-A8E7-F44A536DB566}" srcOrd="0" destOrd="0" presId="urn:microsoft.com/office/officeart/2005/8/layout/process1"/>
    <dgm:cxn modelId="{4B49CD28-90C7-4378-9809-AAB7ADECDAAD}" type="presParOf" srcId="{EF1E2050-8AE1-4A95-B1CD-7EA44CD3026C}" destId="{8D92A979-F226-40E9-91AA-0FF699A90310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9EC7A3-3D34-4B7F-B58D-95EB930E5C02}">
      <dsp:nvSpPr>
        <dsp:cNvPr id="0" name=""/>
        <dsp:cNvSpPr/>
      </dsp:nvSpPr>
      <dsp:spPr>
        <a:xfrm>
          <a:off x="0" y="0"/>
          <a:ext cx="2507925" cy="391224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Katie </a:t>
          </a:r>
          <a:r>
            <a:rPr lang="en-US" sz="1600" kern="1200" dirty="0" err="1"/>
            <a:t>Meili</a:t>
          </a:r>
          <a:r>
            <a:rPr lang="en-US" sz="1600" kern="1200" dirty="0"/>
            <a:t>, an Olympic bronze and gold medalist in Rio, started swimming competitively at the age of eight and said that while getting your period during a competition can be painful — it doesn’t stop anyone from bringing their A-game. “It’s not an option to not compete. Like anything in life, when you get your period you just have to deal with it and move on.”</a:t>
          </a:r>
        </a:p>
      </dsp:txBody>
      <dsp:txXfrm>
        <a:off x="73455" y="73455"/>
        <a:ext cx="2361015" cy="3765332"/>
      </dsp:txXfrm>
    </dsp:sp>
    <dsp:sp modelId="{33D1617B-922F-44BE-87AE-F9484D7C9661}">
      <dsp:nvSpPr>
        <dsp:cNvPr id="0" name=""/>
        <dsp:cNvSpPr/>
      </dsp:nvSpPr>
      <dsp:spPr>
        <a:xfrm>
          <a:off x="2760509" y="1645138"/>
          <a:ext cx="535478" cy="621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2760509" y="1769531"/>
        <a:ext cx="374835" cy="373179"/>
      </dsp:txXfrm>
    </dsp:sp>
    <dsp:sp modelId="{889E19D6-E7A5-4C72-A14A-581C31D94967}">
      <dsp:nvSpPr>
        <dsp:cNvPr id="0" name=""/>
        <dsp:cNvSpPr/>
      </dsp:nvSpPr>
      <dsp:spPr>
        <a:xfrm>
          <a:off x="3518262" y="0"/>
          <a:ext cx="3821451" cy="3912242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Olympic gold medalist Kelsi Worrell: “Nothing is too embarrassing,” said Worrell, “we are so vulnerable with each other and so open, we’re there to help each other out.” Like, for instance, if someone has a visible tampon string. </a:t>
          </a:r>
          <a:br>
            <a:rPr lang="en-US" sz="1600" kern="1200" dirty="0"/>
          </a:br>
          <a:r>
            <a:rPr lang="en-US" sz="1600" kern="1200" dirty="0"/>
            <a:t>“There are definitely some moments every girl has, especially with the suit,” she said. “Sometimes there’s not much there to cover and you do have a tampon string showing.” That’s when teammates come in handy to do the important work of pointing out a stray string. “Sometimes you’ve just got to help a girl out,” said Worrell.</a:t>
          </a:r>
        </a:p>
      </dsp:txBody>
      <dsp:txXfrm>
        <a:off x="3630188" y="111926"/>
        <a:ext cx="3597599" cy="3688390"/>
      </dsp:txXfrm>
    </dsp:sp>
    <dsp:sp modelId="{86CEACB4-844F-4FF7-A7C6-38D148F99D68}">
      <dsp:nvSpPr>
        <dsp:cNvPr id="0" name=""/>
        <dsp:cNvSpPr/>
      </dsp:nvSpPr>
      <dsp:spPr>
        <a:xfrm>
          <a:off x="7592298" y="1645138"/>
          <a:ext cx="535478" cy="621965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600" kern="1200"/>
        </a:p>
      </dsp:txBody>
      <dsp:txXfrm>
        <a:off x="7592298" y="1769531"/>
        <a:ext cx="374835" cy="373179"/>
      </dsp:txXfrm>
    </dsp:sp>
    <dsp:sp modelId="{8D92A979-F226-40E9-91AA-0FF699A90310}">
      <dsp:nvSpPr>
        <dsp:cNvPr id="0" name=""/>
        <dsp:cNvSpPr/>
      </dsp:nvSpPr>
      <dsp:spPr>
        <a:xfrm>
          <a:off x="8350051" y="0"/>
          <a:ext cx="2507925" cy="3912242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Catherine Vogt – the head coach of the U.S. women’s open water team in Rio: “I remember being 16 and wondering if someone would see the string coming out. I think it’s all about getting over the initial fear.”</a:t>
          </a:r>
        </a:p>
      </dsp:txBody>
      <dsp:txXfrm>
        <a:off x="8423506" y="73455"/>
        <a:ext cx="2361015" cy="37653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54335-DBC0-45C3-AC2A-08EBC138F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AA3131-DF00-4019-9AFA-1A28DDDAE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0E2A5-4CF2-48C9-8A75-6597FE06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6BA7C-2C20-437E-ABE4-EF82B86EA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B98CE-E7E2-4835-B7D5-F61B6BD33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401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71352-8F99-4D11-B5F6-1B6E30D24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95629-F30A-45DE-A68E-DF0AF2727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C0AFF3-8D9F-4DC3-B0DD-CB688EA69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ED849-7C56-43D0-9518-94141AAF2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071F09-BFA0-4799-8F50-E0E4F54E6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686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77F656-9C45-467B-B7ED-A47A377888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1DE740-BCAB-461B-95B9-33D0DA5E2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0188F-1F02-4F93-B947-30C1D766B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A214-BC0B-447C-8CA3-772D95565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45162-C3E4-47D3-8023-D3DC643F7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73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35E18-4F4F-4281-93AC-ABC1943C0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A50F4-829A-4F79-9CF1-4C8EE5EF05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47C8A-7172-4DB3-9BE6-6D1891229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F8CA07-DDAE-4D20-90A4-60F2DB1AE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33969-8245-4052-A6F0-4B925C39A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915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0FDEA-66BA-4FEF-8F2E-E49081F9BF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77347D-BD5A-455C-B0C3-FB8D253BF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BBA2A-6544-4111-9403-534F602C8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6960D-E5DF-4BDC-81B9-59744E418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0A4F4-43BC-4200-83B7-5C3D0E17F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69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AD1E4-0E05-4B89-9D54-4C4540EE4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6A3E5-B169-4789-93BF-B5602B0477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10C7F4-6D51-4313-AAC4-021D5171DF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C964AE-A32B-49E1-AE6E-E409C8050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C96BFA-8D27-46BD-9F14-5B8EDF32F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D321F1-CE1D-4524-A9D3-F676A10FC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9198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2C9C5-3F61-4493-BE25-9A9D5CB60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D1341-E27C-4FF2-8DF6-0AB0A5FC4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D5B039-5D83-4835-80C8-E5869DCCB0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5957C-0D3A-4417-A6ED-E83C199E26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6B71BF-9D45-44C1-A953-3361F1288D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3C108-0D7C-4557-A6B6-E61A5FDD8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A5079B-8785-4307-AE75-A1677062C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1559C7-29A0-4E95-82B8-F05292A46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29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16130-6A40-4A5A-BFAC-2450CED91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BA4F7B-81B8-4B22-9D50-E9E95C65D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233A57-BD44-4D66-8B02-4E437D773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F1979E-B522-4756-BA8E-2165B93F2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186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74A517-C4EB-4658-9F47-DA7D7122D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E6D59B-234D-483E-B8D7-8C657709F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4E4442-4C6D-4A43-B007-68EB6677F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83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BADCB-CB2F-48C7-880A-BE493D3B66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E41B7-4A16-412B-816C-B7637CB5A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8C70E1-9744-4FE2-8B37-22B9D01910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1248E-A8D4-423A-91C6-EDDDE262E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D0715C-C563-4753-8A35-EF224F0C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F7FAF8-4DE8-4482-8089-BE2388D4F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110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131D3-C963-4DAC-AC19-27B8E3957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CCF44F-B05A-4C5F-8728-1E04BC0CDB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9F3E44-36BC-48DB-9683-223E6091F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22456-2575-4B2C-9AD7-31AE86CAE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6FACE-9C81-47D6-B304-1EBF9F88C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D4201F-37FF-4957-B5B3-3C460EB95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1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0F9464-E7F5-4B49-8447-A4124131A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195C3F-5315-47F1-A29D-6C1BDA719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9B1190-C8AE-4ED5-BE0C-FDEEE27CDF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3DA5D-2729-43FC-9DC5-118B66511141}" type="datetimeFigureOut">
              <a:rPr lang="en-GB" smtClean="0"/>
              <a:t>19/03/2020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256500-5932-4266-9D22-D288AD9A41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C75AC-568B-420F-820E-EAA6F1183B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7351B-3741-42CE-A386-10B9B4224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47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ampax.co.uk/en-gb/how-to-use-a-tampon-videos#phdesktopbody_0_phdesktopbrandexperiencecontentarea_1_phbrandexperiencecontentarea70232402b3574e259e3fce1e1ba881c9_5_pnlFlexibleBackgroundImag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ikihow.com/Use-a-Tampon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5168E7B-6D42-4B3A-B7A1-17D4C49EC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8A030C2-9F23-4593-9F99-7B73C232A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F63478-BA31-4765-AF67-A4B3678A3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6432" y="1741337"/>
            <a:ext cx="6739136" cy="2387918"/>
          </a:xfrm>
        </p:spPr>
        <p:txBody>
          <a:bodyPr anchor="b">
            <a:normAutofit/>
          </a:bodyPr>
          <a:lstStyle/>
          <a:p>
            <a:r>
              <a:rPr lang="en-GB" sz="6600" dirty="0">
                <a:solidFill>
                  <a:srgbClr val="FFFFFF"/>
                </a:solidFill>
              </a:rPr>
              <a:t>Swimming &amp; periods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85C6A-1835-497A-B311-32A7066B3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9559" y="4200522"/>
            <a:ext cx="6740685" cy="682079"/>
          </a:xfrm>
        </p:spPr>
        <p:txBody>
          <a:bodyPr>
            <a:normAutofit fontScale="92500"/>
          </a:bodyPr>
          <a:lstStyle/>
          <a:p>
            <a:r>
              <a:rPr lang="en-GB" dirty="0">
                <a:solidFill>
                  <a:srgbClr val="FFFFFF"/>
                </a:solidFill>
              </a:rPr>
              <a:t>The worries, the myths, the professionals, the solutions</a:t>
            </a:r>
          </a:p>
        </p:txBody>
      </p:sp>
    </p:spTree>
    <p:extLst>
      <p:ext uri="{BB962C8B-B14F-4D97-AF65-F5344CB8AC3E}">
        <p14:creationId xmlns:p14="http://schemas.microsoft.com/office/powerpoint/2010/main" val="1758510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3974539-2336-41CC-BAD7-087BBBCA6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</a:rPr>
              <a:t>Your worries/reasonings not to swim?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A155B-35A8-4859-B0FD-57E52E508F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srgbClr val="000000"/>
                </a:solidFill>
              </a:rPr>
              <a:t>What are your worries about it…?</a:t>
            </a:r>
          </a:p>
          <a:p>
            <a:pPr lvl="1"/>
            <a:r>
              <a:rPr lang="en-GB" sz="3200" dirty="0">
                <a:solidFill>
                  <a:srgbClr val="000000"/>
                </a:solidFill>
              </a:rPr>
              <a:t>Leaking?</a:t>
            </a:r>
          </a:p>
          <a:p>
            <a:pPr lvl="1"/>
            <a:r>
              <a:rPr lang="en-GB" sz="3200" dirty="0">
                <a:solidFill>
                  <a:srgbClr val="000000"/>
                </a:solidFill>
              </a:rPr>
              <a:t>Tampons? How to use them? String showing?</a:t>
            </a:r>
          </a:p>
          <a:p>
            <a:pPr lvl="1"/>
            <a:r>
              <a:rPr lang="en-GB" sz="3200" dirty="0">
                <a:solidFill>
                  <a:srgbClr val="000000"/>
                </a:solidFill>
              </a:rPr>
              <a:t>Pain</a:t>
            </a:r>
          </a:p>
          <a:p>
            <a:pPr lvl="1"/>
            <a:r>
              <a:rPr lang="en-GB" sz="3200" dirty="0">
                <a:solidFill>
                  <a:srgbClr val="000000"/>
                </a:solidFill>
              </a:rPr>
              <a:t>Bloating</a:t>
            </a:r>
          </a:p>
          <a:p>
            <a:pPr lvl="1"/>
            <a:endParaRPr lang="en-GB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364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EB10B9B-359C-436F-9807-10176CBCF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</a:rPr>
              <a:t>The myths</a:t>
            </a:r>
          </a:p>
        </p:txBody>
      </p:sp>
      <p:pic>
        <p:nvPicPr>
          <p:cNvPr id="6" name="Content Placeholder 7">
            <a:extLst>
              <a:ext uri="{FF2B5EF4-FFF2-40B4-BE49-F238E27FC236}">
                <a16:creationId xmlns:a16="http://schemas.microsoft.com/office/drawing/2014/main" id="{330C5346-D8A4-4D45-B501-75AC741427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12823" y="2604304"/>
            <a:ext cx="7647156" cy="405113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15D24C4-3DA9-4249-BB97-5695D515F3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9978" y="2604304"/>
            <a:ext cx="2352795" cy="4051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139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840CAE4-F4BD-44DB-8DCE-365F8A053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</a:rPr>
              <a:t>Leaking in the pool…?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712BA-EE02-4274-BB1E-1A295BC4D8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>
                <a:solidFill>
                  <a:srgbClr val="000000"/>
                </a:solidFill>
              </a:rPr>
              <a:t>Sanitary towels/pads are not suitable for swimming, they are designed to be very absorbent and will become massive in the pool</a:t>
            </a:r>
          </a:p>
          <a:p>
            <a:r>
              <a:rPr lang="en-GB" sz="3200" dirty="0">
                <a:solidFill>
                  <a:srgbClr val="000000"/>
                </a:solidFill>
              </a:rPr>
              <a:t>Use a tampon (or a menstrual cup)</a:t>
            </a:r>
          </a:p>
          <a:p>
            <a:r>
              <a:rPr lang="en-GB" sz="3200" dirty="0">
                <a:solidFill>
                  <a:srgbClr val="000000"/>
                </a:solidFill>
              </a:rPr>
              <a:t>Swimming without a tampon is a possibility but then leaking is possible</a:t>
            </a:r>
          </a:p>
        </p:txBody>
      </p:sp>
    </p:spTree>
    <p:extLst>
      <p:ext uri="{BB962C8B-B14F-4D97-AF65-F5344CB8AC3E}">
        <p14:creationId xmlns:p14="http://schemas.microsoft.com/office/powerpoint/2010/main" val="166242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510AF6-07BC-4753-8A1D-91DEDCE06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It’s too painful…!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0E1C0-4281-445D-8335-AACE1C9D5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3200" dirty="0">
                <a:solidFill>
                  <a:srgbClr val="000000"/>
                </a:solidFill>
              </a:rPr>
              <a:t>The pain should not stop you from swimming</a:t>
            </a:r>
          </a:p>
          <a:p>
            <a:r>
              <a:rPr lang="en-GB" sz="3200" dirty="0">
                <a:solidFill>
                  <a:srgbClr val="000000"/>
                </a:solidFill>
              </a:rPr>
              <a:t>Ibuprofen or aspirin</a:t>
            </a:r>
          </a:p>
          <a:p>
            <a:r>
              <a:rPr lang="en-GB" sz="3200" dirty="0">
                <a:solidFill>
                  <a:srgbClr val="000000"/>
                </a:solidFill>
              </a:rPr>
              <a:t>Some say exercise helps!</a:t>
            </a:r>
          </a:p>
          <a:p>
            <a:r>
              <a:rPr lang="en-GB" sz="3200" dirty="0">
                <a:solidFill>
                  <a:srgbClr val="000000"/>
                </a:solidFill>
              </a:rPr>
              <a:t>Only you know if you can swim or not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43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5"/>
              </a:gs>
              <a:gs pos="25000">
                <a:schemeClr val="accent5"/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331CC07-A942-49E0-ABF4-2C61406C7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</a:rPr>
              <a:t>The professionals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485C63F-C093-4E16-B851-B734345724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3900155"/>
              </p:ext>
            </p:extLst>
          </p:nvPr>
        </p:nvGraphicFramePr>
        <p:xfrm>
          <a:off x="797728" y="2749637"/>
          <a:ext cx="10857977" cy="39122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80871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46714AF-030C-4C04-B232-85C9935E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Tampons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86626-A0AB-4D21-BC96-C9A3385EC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 fontScale="25000" lnSpcReduction="20000"/>
          </a:bodyPr>
          <a:lstStyle/>
          <a:p>
            <a:r>
              <a:rPr lang="en-GB" sz="9600" dirty="0">
                <a:solidFill>
                  <a:srgbClr val="000000"/>
                </a:solidFill>
              </a:rPr>
              <a:t>Lots of different brands and sizes, with applicators and without</a:t>
            </a:r>
          </a:p>
          <a:p>
            <a:r>
              <a:rPr lang="en-GB" sz="9600" dirty="0">
                <a:solidFill>
                  <a:srgbClr val="000000"/>
                </a:solidFill>
              </a:rPr>
              <a:t>Tampax.co.uk – lots of tips and advice on this website</a:t>
            </a:r>
            <a:br>
              <a:rPr lang="en-GB" sz="9600" dirty="0">
                <a:solidFill>
                  <a:srgbClr val="000000"/>
                </a:solidFill>
              </a:rPr>
            </a:br>
            <a:br>
              <a:rPr lang="en-GB" sz="9600" dirty="0">
                <a:solidFill>
                  <a:srgbClr val="000000"/>
                </a:solidFill>
              </a:rPr>
            </a:br>
            <a:r>
              <a:rPr lang="en-GB" sz="9600" dirty="0">
                <a:solidFill>
                  <a:srgbClr val="000000"/>
                </a:solidFill>
                <a:hlinkClick r:id="rId3"/>
              </a:rPr>
              <a:t>https://tampax.co.uk/en-gb/how-to-use-a-tampon-videos#phdesktopbody_0_phdesktopbrandexperiencecontentarea_1_phbrandexperiencecontentarea70232402b3574e259e3fce1e1ba881c9_5_pnlFlexibleBackgroundImage</a:t>
            </a:r>
            <a:endParaRPr lang="en-GB" sz="9600" dirty="0">
              <a:solidFill>
                <a:srgbClr val="000000"/>
              </a:solidFill>
            </a:endParaRPr>
          </a:p>
          <a:p>
            <a:r>
              <a:rPr lang="en-GB" sz="9600" dirty="0">
                <a:solidFill>
                  <a:srgbClr val="000000"/>
                </a:solidFill>
                <a:hlinkClick r:id="rId4"/>
              </a:rPr>
              <a:t>https://www.wikihow.com/Use-a-Tampon</a:t>
            </a:r>
            <a:endParaRPr lang="en-GB" sz="9600" dirty="0">
              <a:solidFill>
                <a:srgbClr val="000000"/>
              </a:solidFill>
            </a:endParaRPr>
          </a:p>
          <a:p>
            <a:r>
              <a:rPr lang="en-GB" sz="9600" dirty="0">
                <a:solidFill>
                  <a:srgbClr val="000000"/>
                </a:solidFill>
              </a:rPr>
              <a:t>Find the brand, type and size that works for you.</a:t>
            </a:r>
          </a:p>
          <a:p>
            <a:r>
              <a:rPr lang="en-GB" sz="9600" dirty="0">
                <a:solidFill>
                  <a:srgbClr val="000000"/>
                </a:solidFill>
              </a:rPr>
              <a:t>If you choose to swim without one, you should get in the water as soon as possible and straight out. </a:t>
            </a:r>
          </a:p>
          <a:p>
            <a:endParaRPr lang="en-GB" sz="2000" dirty="0">
              <a:solidFill>
                <a:srgbClr val="000000"/>
              </a:solidFill>
            </a:endParaRPr>
          </a:p>
          <a:p>
            <a:endParaRPr lang="en-GB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60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8C4E1FC-447B-4254-990F-0126C9E44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Solutions…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C6CF9-9917-4651-B1F2-45B844F42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dirty="0">
                <a:solidFill>
                  <a:srgbClr val="000000"/>
                </a:solidFill>
              </a:rPr>
              <a:t>Missing training for a week every month is not going to improve your swimming</a:t>
            </a:r>
          </a:p>
          <a:p>
            <a:r>
              <a:rPr lang="en-GB" dirty="0">
                <a:solidFill>
                  <a:srgbClr val="000000"/>
                </a:solidFill>
              </a:rPr>
              <a:t>Wear a dark coloured swimming suit to make you feel more comfortable</a:t>
            </a:r>
          </a:p>
          <a:p>
            <a:r>
              <a:rPr lang="en-GB" dirty="0">
                <a:solidFill>
                  <a:srgbClr val="000000"/>
                </a:solidFill>
              </a:rPr>
              <a:t>Learn to use tampons</a:t>
            </a:r>
          </a:p>
          <a:p>
            <a:r>
              <a:rPr lang="en-GB" dirty="0">
                <a:solidFill>
                  <a:srgbClr val="000000"/>
                </a:solidFill>
              </a:rPr>
              <a:t>Ibuprofen is the best pain killer for period pain - check if you’re ok to use it.</a:t>
            </a:r>
          </a:p>
          <a:p>
            <a:r>
              <a:rPr lang="en-GB" dirty="0">
                <a:solidFill>
                  <a:srgbClr val="000000"/>
                </a:solidFill>
              </a:rPr>
              <a:t>Trust your team mates to you help you out.</a:t>
            </a:r>
          </a:p>
        </p:txBody>
      </p:sp>
    </p:spTree>
    <p:extLst>
      <p:ext uri="{BB962C8B-B14F-4D97-AF65-F5344CB8AC3E}">
        <p14:creationId xmlns:p14="http://schemas.microsoft.com/office/powerpoint/2010/main" val="1032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FA73BB-BD59-459B-9A83-ABC6EB0E0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FFFFFF"/>
                </a:solidFill>
              </a:rPr>
              <a:t>Questions…?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63AAD-D1D3-47B8-B731-0F1616958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200" dirty="0">
                <a:solidFill>
                  <a:srgbClr val="000000"/>
                </a:solidFill>
              </a:rPr>
              <a:t>Talk to your team mates, club captain, coaches, mums.</a:t>
            </a:r>
          </a:p>
          <a:p>
            <a:pPr marL="0" indent="0" algn="ctr">
              <a:buNone/>
            </a:pPr>
            <a:r>
              <a:rPr lang="en-GB" sz="3200" dirty="0">
                <a:solidFill>
                  <a:srgbClr val="000000"/>
                </a:solidFill>
              </a:rPr>
              <a:t>We’re here to help, and have all been through it.</a:t>
            </a:r>
          </a:p>
          <a:p>
            <a:pPr marL="0" indent="0" algn="ctr">
              <a:buNone/>
            </a:pPr>
            <a:r>
              <a:rPr lang="en-GB" sz="8000" dirty="0">
                <a:solidFill>
                  <a:srgbClr val="000000"/>
                </a:solidFill>
                <a:sym typeface="Wingdings" panose="05000000000000000000" pitchFamily="2" charset="2"/>
              </a:rPr>
              <a:t></a:t>
            </a:r>
            <a:endParaRPr lang="en-GB" sz="3200" dirty="0">
              <a:solidFill>
                <a:srgbClr val="000000"/>
              </a:solidFill>
            </a:endParaRPr>
          </a:p>
          <a:p>
            <a:pPr marL="0" indent="0" algn="ctr">
              <a:buNone/>
            </a:pPr>
            <a:endParaRPr lang="en-GB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444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548</Words>
  <Application>Microsoft Office PowerPoint</Application>
  <PresentationFormat>Widescreen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Swimming &amp; periods</vt:lpstr>
      <vt:lpstr>Your worries/reasonings not to swim?</vt:lpstr>
      <vt:lpstr>The myths</vt:lpstr>
      <vt:lpstr>Leaking in the pool…? </vt:lpstr>
      <vt:lpstr>It’s too painful…! </vt:lpstr>
      <vt:lpstr>The professionals</vt:lpstr>
      <vt:lpstr>Tampons </vt:lpstr>
      <vt:lpstr>Solutions… </vt:lpstr>
      <vt:lpstr>Questions…?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Swimming with periods</dc:title>
  <dc:creator>Ella Stebbing</dc:creator>
  <cp:lastModifiedBy>Ella Stebbing</cp:lastModifiedBy>
  <cp:revision>3</cp:revision>
  <dcterms:created xsi:type="dcterms:W3CDTF">2020-02-11T13:50:14Z</dcterms:created>
  <dcterms:modified xsi:type="dcterms:W3CDTF">2020-03-19T19:17:11Z</dcterms:modified>
</cp:coreProperties>
</file>